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23"/>
  </p:notesMasterIdLst>
  <p:sldIdLst>
    <p:sldId id="258" r:id="rId2"/>
    <p:sldId id="261" r:id="rId3"/>
    <p:sldId id="268" r:id="rId4"/>
    <p:sldId id="269" r:id="rId5"/>
    <p:sldId id="270" r:id="rId6"/>
    <p:sldId id="299" r:id="rId7"/>
    <p:sldId id="301" r:id="rId8"/>
    <p:sldId id="297" r:id="rId9"/>
    <p:sldId id="296" r:id="rId10"/>
    <p:sldId id="304" r:id="rId11"/>
    <p:sldId id="278" r:id="rId12"/>
    <p:sldId id="280" r:id="rId13"/>
    <p:sldId id="281" r:id="rId14"/>
    <p:sldId id="279" r:id="rId15"/>
    <p:sldId id="283" r:id="rId16"/>
    <p:sldId id="286" r:id="rId17"/>
    <p:sldId id="288" r:id="rId18"/>
    <p:sldId id="289" r:id="rId19"/>
    <p:sldId id="291" r:id="rId20"/>
    <p:sldId id="292" r:id="rId21"/>
    <p:sldId id="30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AF"/>
    <a:srgbClr val="FFE389"/>
    <a:srgbClr val="88F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803" autoAdjust="0"/>
  </p:normalViewPr>
  <p:slideViewPr>
    <p:cSldViewPr>
      <p:cViewPr>
        <p:scale>
          <a:sx n="60" d="100"/>
          <a:sy n="60" d="100"/>
        </p:scale>
        <p:origin x="-208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Численность педагогических работников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102</c:v>
                </c:pt>
                <c:pt idx="1">
                  <c:v>139</c:v>
                </c:pt>
                <c:pt idx="2">
                  <c:v>160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30-489F-8191-87D112BB86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20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30-489F-8191-87D112BB8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868544"/>
        <c:axId val="46219840"/>
      </c:barChart>
      <c:catAx>
        <c:axId val="13386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219840"/>
        <c:crosses val="autoZero"/>
        <c:auto val="1"/>
        <c:lblAlgn val="ctr"/>
        <c:lblOffset val="100"/>
        <c:noMultiLvlLbl val="0"/>
      </c:catAx>
      <c:valAx>
        <c:axId val="4621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386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37E929-B002-4AA0-AEFF-A0F5F1D65AD8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3B28C1-6ED4-44DD-A0FF-1D2AFC0C7D53}">
      <dgm:prSet phldrT="[Текст]" custT="1"/>
      <dgm:spPr/>
      <dgm:t>
        <a:bodyPr/>
        <a:lstStyle/>
        <a:p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Формализм</a:t>
          </a:r>
        </a:p>
      </dgm:t>
    </dgm:pt>
    <dgm:pt modelId="{8333924F-F5AA-4E6B-8041-317A13251DC1}" type="parTrans" cxnId="{27E6B6F2-8736-4A1B-8029-7E561AD5766A}">
      <dgm:prSet/>
      <dgm:spPr/>
      <dgm:t>
        <a:bodyPr/>
        <a:lstStyle/>
        <a:p>
          <a:endParaRPr lang="ru-RU"/>
        </a:p>
      </dgm:t>
    </dgm:pt>
    <dgm:pt modelId="{D33C36F7-3065-4408-924A-14C59043F408}" type="sibTrans" cxnId="{27E6B6F2-8736-4A1B-8029-7E561AD5766A}">
      <dgm:prSet/>
      <dgm:spPr/>
      <dgm:t>
        <a:bodyPr/>
        <a:lstStyle/>
        <a:p>
          <a:endParaRPr lang="ru-RU"/>
        </a:p>
      </dgm:t>
    </dgm:pt>
    <dgm:pt modelId="{6077C2EA-155E-4C3C-899D-9ABD0E8C20FD}">
      <dgm:prSet phldrT="[Текст]" custT="1"/>
      <dgm:spPr/>
      <dgm:t>
        <a:bodyPr/>
        <a:lstStyle/>
        <a:p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Бумажная работа</a:t>
          </a:r>
        </a:p>
      </dgm:t>
    </dgm:pt>
    <dgm:pt modelId="{9CE5A87D-BA57-4C5B-8799-EE786B37051C}" type="parTrans" cxnId="{F4C35F38-1DD8-426A-BD16-A4F4F1EBC550}">
      <dgm:prSet/>
      <dgm:spPr/>
      <dgm:t>
        <a:bodyPr/>
        <a:lstStyle/>
        <a:p>
          <a:endParaRPr lang="ru-RU"/>
        </a:p>
      </dgm:t>
    </dgm:pt>
    <dgm:pt modelId="{B2D3D372-DDA2-43AC-9F3D-2B072A0F1A5F}" type="sibTrans" cxnId="{F4C35F38-1DD8-426A-BD16-A4F4F1EBC550}">
      <dgm:prSet/>
      <dgm:spPr/>
      <dgm:t>
        <a:bodyPr/>
        <a:lstStyle/>
        <a:p>
          <a:endParaRPr lang="ru-RU"/>
        </a:p>
      </dgm:t>
    </dgm:pt>
    <dgm:pt modelId="{B9886F3F-F655-4E30-B601-F3B4885DAE71}">
      <dgm:prSet phldrT="[Текст]" custT="1"/>
      <dgm:spPr/>
      <dgm:t>
        <a:bodyPr/>
        <a:lstStyle/>
        <a:p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Назначение наставника администрацией школы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B00F1-F567-4E3D-A673-9FA7256B3A01}" type="parTrans" cxnId="{6B21CD3D-2006-4609-993A-59784A08A167}">
      <dgm:prSet/>
      <dgm:spPr/>
      <dgm:t>
        <a:bodyPr/>
        <a:lstStyle/>
        <a:p>
          <a:endParaRPr lang="ru-RU"/>
        </a:p>
      </dgm:t>
    </dgm:pt>
    <dgm:pt modelId="{DCBABE4F-ED72-409F-89FF-CF29D4814027}" type="sibTrans" cxnId="{6B21CD3D-2006-4609-993A-59784A08A167}">
      <dgm:prSet/>
      <dgm:spPr/>
      <dgm:t>
        <a:bodyPr/>
        <a:lstStyle/>
        <a:p>
          <a:endParaRPr lang="ru-RU"/>
        </a:p>
      </dgm:t>
    </dgm:pt>
    <dgm:pt modelId="{ACE294D7-123B-42CD-9607-719E524A6D75}" type="pres">
      <dgm:prSet presAssocID="{5537E929-B002-4AA0-AEFF-A0F5F1D65AD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E0EAC7-EEC9-4A57-9311-1FBD9781F7B9}" type="pres">
      <dgm:prSet presAssocID="{243B28C1-6ED4-44DD-A0FF-1D2AFC0C7D53}" presName="composite" presStyleCnt="0"/>
      <dgm:spPr/>
    </dgm:pt>
    <dgm:pt modelId="{4C39BD16-EEEC-43E3-A8F2-70A41C2F671E}" type="pres">
      <dgm:prSet presAssocID="{243B28C1-6ED4-44DD-A0FF-1D2AFC0C7D53}" presName="rect1" presStyleLbl="trAlignAcc1" presStyleIdx="0" presStyleCnt="3" custScaleX="133234" custScaleY="93421" custLinFactNeighborX="7460" custLinFactNeighborY="5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2B565-8A7D-434D-A6F4-DEA20864860B}" type="pres">
      <dgm:prSet presAssocID="{243B28C1-6ED4-44DD-A0FF-1D2AFC0C7D53}" presName="rect2" presStyleLbl="fgImgPlace1" presStyleIdx="0" presStyleCnt="3" custScaleX="167421" custScaleY="94270" custLinFactX="-100000" custLinFactNeighborX="-134794" custLinFactNeighborY="72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616C4E0-CEB3-4277-B4DA-3CF17AAEF381}" type="pres">
      <dgm:prSet presAssocID="{D33C36F7-3065-4408-924A-14C59043F408}" presName="sibTrans" presStyleCnt="0"/>
      <dgm:spPr/>
    </dgm:pt>
    <dgm:pt modelId="{D2B82BB2-0E03-47F6-B901-FAF704672772}" type="pres">
      <dgm:prSet presAssocID="{6077C2EA-155E-4C3C-899D-9ABD0E8C20FD}" presName="composite" presStyleCnt="0"/>
      <dgm:spPr/>
    </dgm:pt>
    <dgm:pt modelId="{3A25A310-3F37-407F-AD50-545057FEA60C}" type="pres">
      <dgm:prSet presAssocID="{6077C2EA-155E-4C3C-899D-9ABD0E8C20FD}" presName="rect1" presStyleLbl="trAlignAcc1" presStyleIdx="1" presStyleCnt="3" custScaleX="154684" custScaleY="95398" custLinFactNeighborX="16245" custLinFactNeighborY="2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8BEF5-1FDA-4E7D-8BEB-CA0BC54BF27D}" type="pres">
      <dgm:prSet presAssocID="{6077C2EA-155E-4C3C-899D-9ABD0E8C20FD}" presName="rect2" presStyleLbl="fgImgPlace1" presStyleIdx="1" presStyleCnt="3" custScaleX="155726" custScaleY="98938" custLinFactX="-100000" custLinFactNeighborX="-134794" custLinFactNeighborY="38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A2F0FE9-05AE-41ED-87C9-E97F089CA1CC}" type="pres">
      <dgm:prSet presAssocID="{B2D3D372-DDA2-43AC-9F3D-2B072A0F1A5F}" presName="sibTrans" presStyleCnt="0"/>
      <dgm:spPr/>
    </dgm:pt>
    <dgm:pt modelId="{856C6AF2-0510-4ED6-8538-D1A54DB59E66}" type="pres">
      <dgm:prSet presAssocID="{B9886F3F-F655-4E30-B601-F3B4885DAE71}" presName="composite" presStyleCnt="0"/>
      <dgm:spPr/>
    </dgm:pt>
    <dgm:pt modelId="{C56AA963-BCD3-46A7-A247-207A9C431F1D}" type="pres">
      <dgm:prSet presAssocID="{B9886F3F-F655-4E30-B601-F3B4885DAE71}" presName="rect1" presStyleLbl="trAlignAcc1" presStyleIdx="2" presStyleCnt="3" custScaleX="164222" custLinFactNeighborX="14289" custLinFactNeighborY="-7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31DCB-5141-4B44-BFF1-58F10E4FA82E}" type="pres">
      <dgm:prSet presAssocID="{B9886F3F-F655-4E30-B601-F3B4885DAE71}" presName="rect2" presStyleLbl="fgImgPlace1" presStyleIdx="2" presStyleCnt="3" custScaleX="187206" custScaleY="98491" custLinFactX="-100000" custLinFactNeighborX="-134794" custLinFactNeighborY="584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B21CD3D-2006-4609-993A-59784A08A167}" srcId="{5537E929-B002-4AA0-AEFF-A0F5F1D65AD8}" destId="{B9886F3F-F655-4E30-B601-F3B4885DAE71}" srcOrd="2" destOrd="0" parTransId="{AEEB00F1-F567-4E3D-A673-9FA7256B3A01}" sibTransId="{DCBABE4F-ED72-409F-89FF-CF29D4814027}"/>
    <dgm:cxn modelId="{F01112AF-FF6F-4290-A223-3DAF952232B8}" type="presOf" srcId="{243B28C1-6ED4-44DD-A0FF-1D2AFC0C7D53}" destId="{4C39BD16-EEEC-43E3-A8F2-70A41C2F671E}" srcOrd="0" destOrd="0" presId="urn:microsoft.com/office/officeart/2008/layout/PictureStrips"/>
    <dgm:cxn modelId="{8C2B8494-DD5B-4D5A-B9AD-16BA87D12A6D}" type="presOf" srcId="{B9886F3F-F655-4E30-B601-F3B4885DAE71}" destId="{C56AA963-BCD3-46A7-A247-207A9C431F1D}" srcOrd="0" destOrd="0" presId="urn:microsoft.com/office/officeart/2008/layout/PictureStrips"/>
    <dgm:cxn modelId="{27E6B6F2-8736-4A1B-8029-7E561AD5766A}" srcId="{5537E929-B002-4AA0-AEFF-A0F5F1D65AD8}" destId="{243B28C1-6ED4-44DD-A0FF-1D2AFC0C7D53}" srcOrd="0" destOrd="0" parTransId="{8333924F-F5AA-4E6B-8041-317A13251DC1}" sibTransId="{D33C36F7-3065-4408-924A-14C59043F408}"/>
    <dgm:cxn modelId="{B759883E-DF6A-45E1-876C-C749B83CDE26}" type="presOf" srcId="{5537E929-B002-4AA0-AEFF-A0F5F1D65AD8}" destId="{ACE294D7-123B-42CD-9607-719E524A6D75}" srcOrd="0" destOrd="0" presId="urn:microsoft.com/office/officeart/2008/layout/PictureStrips"/>
    <dgm:cxn modelId="{F4C35F38-1DD8-426A-BD16-A4F4F1EBC550}" srcId="{5537E929-B002-4AA0-AEFF-A0F5F1D65AD8}" destId="{6077C2EA-155E-4C3C-899D-9ABD0E8C20FD}" srcOrd="1" destOrd="0" parTransId="{9CE5A87D-BA57-4C5B-8799-EE786B37051C}" sibTransId="{B2D3D372-DDA2-43AC-9F3D-2B072A0F1A5F}"/>
    <dgm:cxn modelId="{EDC4BC63-58BF-4E07-BC8C-0BC929179C8D}" type="presOf" srcId="{6077C2EA-155E-4C3C-899D-9ABD0E8C20FD}" destId="{3A25A310-3F37-407F-AD50-545057FEA60C}" srcOrd="0" destOrd="0" presId="urn:microsoft.com/office/officeart/2008/layout/PictureStrips"/>
    <dgm:cxn modelId="{CF556091-B627-42CE-8513-AFCCC21999F9}" type="presParOf" srcId="{ACE294D7-123B-42CD-9607-719E524A6D75}" destId="{29E0EAC7-EEC9-4A57-9311-1FBD9781F7B9}" srcOrd="0" destOrd="0" presId="urn:microsoft.com/office/officeart/2008/layout/PictureStrips"/>
    <dgm:cxn modelId="{79992359-42B3-486F-8BD0-AC5EDD362787}" type="presParOf" srcId="{29E0EAC7-EEC9-4A57-9311-1FBD9781F7B9}" destId="{4C39BD16-EEEC-43E3-A8F2-70A41C2F671E}" srcOrd="0" destOrd="0" presId="urn:microsoft.com/office/officeart/2008/layout/PictureStrips"/>
    <dgm:cxn modelId="{2099A329-A654-4CF7-B1F1-031E2DFDDCB7}" type="presParOf" srcId="{29E0EAC7-EEC9-4A57-9311-1FBD9781F7B9}" destId="{4EC2B565-8A7D-434D-A6F4-DEA20864860B}" srcOrd="1" destOrd="0" presId="urn:microsoft.com/office/officeart/2008/layout/PictureStrips"/>
    <dgm:cxn modelId="{8ED96E8E-ACEC-470C-B061-E6CB9591E315}" type="presParOf" srcId="{ACE294D7-123B-42CD-9607-719E524A6D75}" destId="{F616C4E0-CEB3-4277-B4DA-3CF17AAEF381}" srcOrd="1" destOrd="0" presId="urn:microsoft.com/office/officeart/2008/layout/PictureStrips"/>
    <dgm:cxn modelId="{418FC043-3845-4765-B85E-605B042AD567}" type="presParOf" srcId="{ACE294D7-123B-42CD-9607-719E524A6D75}" destId="{D2B82BB2-0E03-47F6-B901-FAF704672772}" srcOrd="2" destOrd="0" presId="urn:microsoft.com/office/officeart/2008/layout/PictureStrips"/>
    <dgm:cxn modelId="{CCFF7D95-8F2F-446B-A873-3086DDDB86E5}" type="presParOf" srcId="{D2B82BB2-0E03-47F6-B901-FAF704672772}" destId="{3A25A310-3F37-407F-AD50-545057FEA60C}" srcOrd="0" destOrd="0" presId="urn:microsoft.com/office/officeart/2008/layout/PictureStrips"/>
    <dgm:cxn modelId="{65C2D197-4255-4480-8046-E67FB9CAD5E2}" type="presParOf" srcId="{D2B82BB2-0E03-47F6-B901-FAF704672772}" destId="{6AF8BEF5-1FDA-4E7D-8BEB-CA0BC54BF27D}" srcOrd="1" destOrd="0" presId="urn:microsoft.com/office/officeart/2008/layout/PictureStrips"/>
    <dgm:cxn modelId="{431331A2-0A05-4EBC-8DBA-764122CD1922}" type="presParOf" srcId="{ACE294D7-123B-42CD-9607-719E524A6D75}" destId="{9A2F0FE9-05AE-41ED-87C9-E97F089CA1CC}" srcOrd="3" destOrd="0" presId="urn:microsoft.com/office/officeart/2008/layout/PictureStrips"/>
    <dgm:cxn modelId="{3A6798F8-C501-4ABC-89D1-B682375AB256}" type="presParOf" srcId="{ACE294D7-123B-42CD-9607-719E524A6D75}" destId="{856C6AF2-0510-4ED6-8538-D1A54DB59E66}" srcOrd="4" destOrd="0" presId="urn:microsoft.com/office/officeart/2008/layout/PictureStrips"/>
    <dgm:cxn modelId="{BF807DA3-BECC-4D61-819B-ABFB8423C720}" type="presParOf" srcId="{856C6AF2-0510-4ED6-8538-D1A54DB59E66}" destId="{C56AA963-BCD3-46A7-A247-207A9C431F1D}" srcOrd="0" destOrd="0" presId="urn:microsoft.com/office/officeart/2008/layout/PictureStrips"/>
    <dgm:cxn modelId="{74DDFDAE-3773-47ED-9434-44A787D14C59}" type="presParOf" srcId="{856C6AF2-0510-4ED6-8538-D1A54DB59E66}" destId="{80C31DCB-5141-4B44-BFF1-58F10E4FA82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9BD16-EEEC-43E3-A8F2-70A41C2F671E}">
      <dsp:nvSpPr>
        <dsp:cNvPr id="0" name=""/>
        <dsp:cNvSpPr/>
      </dsp:nvSpPr>
      <dsp:spPr>
        <a:xfrm>
          <a:off x="2160255" y="288034"/>
          <a:ext cx="4946367" cy="10838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5821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Формализм</a:t>
          </a:r>
        </a:p>
      </dsp:txBody>
      <dsp:txXfrm>
        <a:off x="2160255" y="288034"/>
        <a:ext cx="4946367" cy="1083841"/>
      </dsp:txXfrm>
    </dsp:sp>
    <dsp:sp modelId="{4EC2B565-8A7D-434D-A6F4-DEA20864860B}">
      <dsp:nvSpPr>
        <dsp:cNvPr id="0" name=""/>
        <dsp:cNvSpPr/>
      </dsp:nvSpPr>
      <dsp:spPr>
        <a:xfrm>
          <a:off x="164949" y="146413"/>
          <a:ext cx="1359656" cy="11483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5A310-3F37-407F-AD50-545057FEA60C}">
      <dsp:nvSpPr>
        <dsp:cNvPr id="0" name=""/>
        <dsp:cNvSpPr/>
      </dsp:nvSpPr>
      <dsp:spPr>
        <a:xfrm>
          <a:off x="2088232" y="1656179"/>
          <a:ext cx="5742707" cy="11067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5821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Бумажная работа</a:t>
          </a:r>
        </a:p>
      </dsp:txBody>
      <dsp:txXfrm>
        <a:off x="2088232" y="1656179"/>
        <a:ext cx="5742707" cy="1106778"/>
      </dsp:txXfrm>
    </dsp:sp>
    <dsp:sp modelId="{6AF8BEF5-1FDA-4E7D-8BEB-CA0BC54BF27D}">
      <dsp:nvSpPr>
        <dsp:cNvPr id="0" name=""/>
        <dsp:cNvSpPr/>
      </dsp:nvSpPr>
      <dsp:spPr>
        <a:xfrm>
          <a:off x="212438" y="1449721"/>
          <a:ext cx="1264679" cy="120524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AA963-BCD3-46A7-A247-207A9C431F1D}">
      <dsp:nvSpPr>
        <dsp:cNvPr id="0" name=""/>
        <dsp:cNvSpPr/>
      </dsp:nvSpPr>
      <dsp:spPr>
        <a:xfrm>
          <a:off x="1838564" y="2943557"/>
          <a:ext cx="6096809" cy="11601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5821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Назначение наставника администрацией школы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8564" y="2943557"/>
        <a:ext cx="6096809" cy="1160169"/>
      </dsp:txXfrm>
    </dsp:sp>
    <dsp:sp modelId="{80C31DCB-5141-4B44-BFF1-58F10E4FA82E}">
      <dsp:nvSpPr>
        <dsp:cNvPr id="0" name=""/>
        <dsp:cNvSpPr/>
      </dsp:nvSpPr>
      <dsp:spPr>
        <a:xfrm>
          <a:off x="84610" y="2943557"/>
          <a:ext cx="1520334" cy="119979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5486B-6CF2-4DB0-A125-598BF99B4FCE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7FB37-CBCE-4266-85B3-038A4360D0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55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Добрый день, уважаемые коллеги. Вашему вниманию мы представляем наработки Муниципального автономного общеобразовательного учреждения средней общеобразовательной школы №94 города Тюмени в направлении «Наставничество»: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-молодой педагог и педагог наставник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-вновь прибывший педагог в образовательную организацию и педагог-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тьютор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. 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Для справки: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2019 численность педагогических работников составляла- 102 чел., количество прибывших молодых специалистов – 11 чел.; 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2020г при численности педагогических работников 139 чел, 20 чел молодых специалистов;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2021- численность 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педколлектива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160чел, вновь прибывших молодых специалистов – 19 чел.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Представленная вашему вниманию статистика, отражает факт ежегодного обновления состава молодыми специалистами, на сегодняшний день их 26 чел./16% от общего числа.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Развивать институт «Наставничества» начали с 2018 – 2019 учебного года.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579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этом учебном году мы продолжили поиск новых форм взаимодействия.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Методическая неделя ноября 2021 «Про педагога- продвигая педагога»  стала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трамплином для взлёта в работе наставничества.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Программа дня представлена вашему вниманию на слайде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9.00 – 10.30 Работа в паре. «Обучаемся друг у друга, заряжаемся друг от друга. Мои профессиональные и личностные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лайфхаки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»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10.30 – 11.00 Волна позитива (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флешмоб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) актовый зал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11.00 – 11.30 кофе брейк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11.30 – 13.00 «Все мы разные, но все мы вместе» (профессиональная мастерская), презентация полученного опыта, ВКС из кабинета, в котором работала каждая пара. 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Результат – рождение клуба Наставник94 # Успех вместе! ,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девиз«Обучаемся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друг у друга, заряжаемся друг от друга, участниками которого стали молодые коллеги и их наставники.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158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1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этом учебном году мы продолжили поиск новых форм взаимодействия.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Методическая неделя ноября 2021 «Про педагога- продвигая педагога»  стала 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трамплином для взлёта в работе наставничества.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Программа дня представлена вашему вниманию на слайде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9.00 – 10.30 Работа в паре. «Обучаемся друг у друга, заряжаемся друг от друга. Мои профессиональные и личностные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лайфхаки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»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10.30 – 11.00 Волна позитива (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флешмоб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) актовый зал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11.00 – 11.30 кофе брейк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11.30 – 13.00 «Все мы разные, но все мы вместе» (профессиональная мастерская), презентация полученного опыта, ВКС из кабинета, в котором работала каждая пара. 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Результат – рождение клуба Наставник94 # Успех вместе! ,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девиз«Обучаемся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 друг у друга, заряжаемся друг от друга, участниками которого стали молодые коллеги и их наставники.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684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28 декабря состоялось очередное заседание Клуба.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Развиваясь, в том числе, и в направлении открытости образовательной организации для родительской общественности, мы вовлекаем в проведение мероприятий для педагогов и родителей обучающихся. В школьном конкурсе в состав жюри вошел председатель управляющего совета, для проведения мастер-класса по кондитерскому мастерству приглашен родитель.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Программа этого дня представлена на слайде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Тренинг «Креативное решение проблем»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Динамическая пауза «Здоровье в порядке, спасибо зарядке»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«Секреты Шараповой» (кондитерская мастерская)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Участие в церемонии закрытия конкурса.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В дальнейшем, планируется использовать кадровый потенциал родительской общественности в мероприятиях, направленных на развитие финансовой и правовой грамотности педагогов, </a:t>
            </a:r>
            <a:r>
              <a:rPr lang="ru-RU" sz="1200" dirty="0" err="1" smtClean="0">
                <a:effectLst/>
                <a:latin typeface="Times New Roman"/>
                <a:ea typeface="Times New Roman"/>
                <a:cs typeface="Times New Roman"/>
              </a:rPr>
              <a:t>здоровьесбережения</a:t>
            </a: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, имиджа педагога.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Также, в наших планах развитие направления наставничества в части сопровождения педагогов по организации функций классного руководства, в период участия в конкурсах профессионального мастерства.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19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Точку не ставим. Открываем. Пробуем. Анализируем.  Корректируем. Продолжаем работать.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Times New Roman"/>
                <a:cs typeface="Times New Roman"/>
              </a:rPr>
              <a:t>Благодарим за внимание.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81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Был определен регламент, определены планируемые результаты, ожидаемые эффекты. Но. К сожалению, не удалось в полной мере реализовать задуманное.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Неоправданные надежды на ожидаемый результат заставили пересмотреть систему организации работы в части наставничества.  Перед методической службой школы встал вопрос: как замотивировать педагогов на эффективное результативное профессиональное взаимодействие.  Поиск ответов на возникший вопрос помог выявить причины непродуктивной работы.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98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Причины, которые нам удалось выявить на данном этапе: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Первая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– 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назначение наставников за молодыми коллегами и </a:t>
            </a:r>
            <a:r>
              <a:rPr lang="ru-RU" sz="1200" b="1" i="1" dirty="0" err="1" smtClean="0">
                <a:effectLst/>
                <a:latin typeface="Times New Roman"/>
                <a:ea typeface="Calibri"/>
                <a:cs typeface="Times New Roman"/>
              </a:rPr>
              <a:t>тьюторов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 за вновь прибывшими учителями администрацией школы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Вторая  - формализм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отношении, соответственно,  и в результатах.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Третья – бумаготворчество, 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неоправданный перечень документов.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Выявленные проблемы помогли определить пути их решения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62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Шаг 1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Предоставили возможность для самостоятельного выбора. Чтобы выбор был осознанным и правильным, создали условия для активного профессионального взаимодействия. В план работы на август 2019-2021 учебного года включили работу в творческих группах по параллелям (1-5 классы) Содержание работы включало составление сценария   родительского собрания и моделирование его. Педагоги распределили роли таким образом, что роль учителя играл молодой педагог, все остальные были в роли родителей. Такая организация работы помогла не только эффективно составить содержание родительского собрания и подобрать способы организации активной деятельности родителей, но и создать ситуацию успеха для молодых коллег в дальнейшем в проведении собрания. Были заданы все вопросы, которые могли поступать от родителей и даны ответы на них.   Результат данного мероприятия -  отсутствие запросов родителей после первого родительского собрания о переводе детей из класса молодых коллег к более опытным учителям, вопросы смены классного руководителя, вопросов по способам организации деятельности детей на уроках, и конечно, установить положительный эмоциональный контакт с родителями, внутри педагогического коллектива.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98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Следующей составляющей для эффективного выбора наставников, согласно плана методической работы 1 четверти - организация открытых уроков, Составление графика посещений.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Обращаем ваше внимание на тот факт, что в графике указаны методические находки, которыми учителя будут делиться на заявленных уроках. Такая форма помогает молодым педагогам и вновь прибывшим коллегам сделать эффективный выбор, с учетом имеющихся профессиональных затруднений. Запрос обрабатывается администрацией школы. Согласно полученных материалов администрация корректирует расписание учебных занятий. 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178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Следующей составляющей для эффективного выбора наставников, согласно плана методической работы 1 четверти - организация открытых уроков, Составление графика посещений.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Обращаем ваше внимание на тот факт, что в графике указаны методические находки, которыми учителя будут делиться на заявленных уроках. Такая форма помогает молодым педагогам и вновь прибывшим коллегам сделать эффективный выбор, с учетом имеющихся профессиональных затруднений. Запрос обрабатывается администрацией школы. Согласно полученных материалов администрация корректирует расписание учебных занятий. 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223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Шаг 3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 начале второй четверти осуществляется мониторинг профессиональных дефицитов и профицитов, в котором участвуют все педагоги школы. Инструмент мониторинга – диагностическая карта, которая представляет собой критерии эффективной профессиональной деятельности для организации и проведения современного урока. Обращаем ваше внимание на то, что  эти же критерии входят в оценочный лист посещения уроков. Карта представляет собой таблицу. Первый столбик критерии, следующие три столбика показатели: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Умею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Могу поделиться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Испытываю трудности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Такая форма диагностики позволяет получить персонифицированный банк профессиональных дефицитов и профицитов и точечно спланировать взаимообмен опытом внутри школы, а также, уровень профессиональной самооценки и притязаний педагогов.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40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Шаг 4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На основе результатов мониторинга и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внутришкольного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контроля наставником и молодым педагогом составляются индивидуальные образовательные маршруты на период </a:t>
            </a:r>
            <a:r>
              <a:rPr lang="ru-RU" sz="1200" dirty="0" err="1" smtClean="0">
                <a:effectLst/>
                <a:latin typeface="Times New Roman"/>
                <a:ea typeface="Calibri"/>
                <a:cs typeface="Times New Roman"/>
              </a:rPr>
              <a:t>посткурсовой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подготовки.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При реализации ИОМ молодого педагога наставник выполняет несколько функций: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информирование и координация в выборе форм и способов повышения квалификации, как вне образовательной организации, так и внутри нее, используя потенциал других коллег;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контроль реализации плана мероприятий;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- оказание методической и психологической поддержки.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Для дальнейшего взаимодействия на основе </a:t>
            </a:r>
            <a:r>
              <a:rPr lang="ru-RU" sz="1200" b="1" i="1" dirty="0" err="1" smtClean="0">
                <a:effectLst/>
                <a:latin typeface="Times New Roman"/>
                <a:ea typeface="Calibri"/>
                <a:cs typeface="Times New Roman"/>
              </a:rPr>
              <a:t>ИОМов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 составляется </a:t>
            </a:r>
            <a:r>
              <a:rPr lang="ru-RU" sz="1200" b="1" i="1" u="sng" dirty="0" smtClean="0">
                <a:effectLst/>
                <a:latin typeface="Times New Roman"/>
                <a:ea typeface="Calibri"/>
                <a:cs typeface="Times New Roman"/>
              </a:rPr>
              <a:t>интегрированная карта</a:t>
            </a: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 мероприятий для наставника и молодого специалиста с учетом выявленных дефицитов и профицитов педагогов.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i="1" smtClean="0">
                <a:effectLst/>
                <a:latin typeface="Times New Roman"/>
                <a:ea typeface="Calibri"/>
                <a:cs typeface="Times New Roman"/>
              </a:rPr>
              <a:t>Шаг 5 промежуточная экспертиза выполненных мероприятий согласно ИОМ</a:t>
            </a:r>
            <a:endParaRPr lang="ru-RU" sz="1050" smtClean="0">
              <a:effectLst/>
              <a:latin typeface="+mn-lt"/>
              <a:ea typeface="Calibri"/>
              <a:cs typeface="Times New Roman"/>
            </a:endParaRP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03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Сильнейшим импульсом для активизации работы в данном направлении послужило участие в 2019-2020 учебном году наших коллег, учителей английского языка, молодого педагога Резниченко Софьи Валерьевны и наставника Зиминой Инессы Владиславовны в региональном конкурсе «Две звезды». Из своего опыта участников коллеги подарили системе работы наставников профессиональный постулат: «Обучаемся друг у друга, заряжаемся друг от друга» Сегодня – это главный принцип работы в этом направлении.  Более подробно коллеги об этом расскажут.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7FB37-CBCE-4266-85B3-038A4360D063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91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80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96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785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554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974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665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44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88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65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16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14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57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27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76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39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593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03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1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school94-tmn.ru/" TargetMode="External"/><Relationship Id="rId4" Type="http://schemas.openxmlformats.org/officeDocument/2006/relationships/hyperlink" Target="mailto:School94-tmn@yandex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5" y="35588"/>
            <a:ext cx="8177561" cy="685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64382" y="81701"/>
            <a:ext cx="48965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форум </a:t>
            </a:r>
          </a:p>
          <a:p>
            <a:pPr algn="ctr"/>
            <a:r>
              <a:rPr lang="ru-RU" sz="2400" b="1" cap="none" spc="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«Наставничество: </a:t>
            </a:r>
          </a:p>
          <a:p>
            <a:pPr algn="ctr"/>
            <a:r>
              <a:rPr lang="ru-RU" sz="2400" b="1" cap="none" spc="0" dirty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эстафета знаний и опыта»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1" y="5523152"/>
            <a:ext cx="3600401" cy="1294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94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Тюмень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pic>
        <p:nvPicPr>
          <p:cNvPr id="1026" name="Picture 2" descr="https://robofinist.ru/files/48199/filename/2019-03-12_18.23.46.jpg">
            <a:extLst>
              <a:ext uri="{FF2B5EF4-FFF2-40B4-BE49-F238E27FC236}">
                <a16:creationId xmlns:a16="http://schemas.microsoft.com/office/drawing/2014/main" xmlns="" id="{F115DFA6-A0E0-4129-BF6A-E8D2D3BF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54" y="-15311"/>
            <a:ext cx="1934358" cy="64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.jimcdn.com/app/cms/image/transf/none/path/sc0c4c0da17b803a6/image/i6f44c6511e69e64b/version/1611602942/image.png">
            <a:extLst>
              <a:ext uri="{FF2B5EF4-FFF2-40B4-BE49-F238E27FC236}">
                <a16:creationId xmlns:a16="http://schemas.microsoft.com/office/drawing/2014/main" xmlns="" id="{C58226F9-DCEE-46DA-AEAB-857FE20B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927" y="550302"/>
            <a:ext cx="1895677" cy="4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1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883" y="612259"/>
            <a:ext cx="3384376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5</a:t>
            </a:r>
            <a:endParaRPr lang="ru-RU" sz="2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3851920" y="772357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Экспертиза ИОМ</a:t>
            </a:r>
            <a:endParaRPr lang="ru-RU" sz="2800" b="1" dirty="0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576383"/>
              </p:ext>
            </p:extLst>
          </p:nvPr>
        </p:nvGraphicFramePr>
        <p:xfrm>
          <a:off x="611560" y="1971521"/>
          <a:ext cx="8424936" cy="4733106"/>
        </p:xfrm>
        <a:graphic>
          <a:graphicData uri="http://schemas.openxmlformats.org/drawingml/2006/table">
            <a:tbl>
              <a:tblPr firstRow="1" firstCol="1" bandRow="1"/>
              <a:tblGrid>
                <a:gridCol w="220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6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35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44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«Приемы и методы работы на уроке с использованием ТСО»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F8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Открытый урок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Научно - методический семинар "Инклюзивное образование в 21 веке"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Посещение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Трансформация урока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F8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Открытый урок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Технология смешанного обучения как инструмент повышения качества образования.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F8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Мастер-класс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4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Современной урок технологии: цифровое пространство и профессионализация содержания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F8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Открытый урок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29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Межрегиональная педагогическая конференция «Гуманитарный урок в цифровой среде»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F8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Выступле-ние с докладом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Способы индивидуализации обучения на основе использования образовательной платформы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Учи.ру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Открытый урок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90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831497"/>
              </p:ext>
            </p:extLst>
          </p:nvPr>
        </p:nvGraphicFramePr>
        <p:xfrm>
          <a:off x="278523" y="2204864"/>
          <a:ext cx="8586954" cy="1884930"/>
        </p:xfrm>
        <a:graphic>
          <a:graphicData uri="http://schemas.openxmlformats.org/drawingml/2006/table">
            <a:tbl>
              <a:tblPr firstRow="1" firstCol="1" bandRow="1"/>
              <a:tblGrid>
                <a:gridCol w="189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616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44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18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2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Научно - методический семинар "Инклюзивное образование в 21 веке"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Посещение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2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Способы индивидуализации обучения на основе использования образовательной платформы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Учи.ру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Открытый урок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2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Мероприятия, актуальность которых обозначилась в ходе работы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785159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584" y="690240"/>
            <a:ext cx="129614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6</a:t>
            </a:r>
            <a:endParaRPr lang="ru-RU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7CB3C06-1021-4AEE-B9C8-BA1B36CB4007}"/>
              </a:ext>
            </a:extLst>
          </p:cNvPr>
          <p:cNvSpPr/>
          <p:nvPr/>
        </p:nvSpPr>
        <p:spPr>
          <a:xfrm>
            <a:off x="2894183" y="943080"/>
            <a:ext cx="368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ИОМ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20D437-4117-42E2-9A13-A1274FDDB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49080"/>
            <a:ext cx="3478834" cy="24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68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00192" y="477499"/>
            <a:ext cx="2520280" cy="4331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 </a:t>
            </a:r>
            <a:r>
              <a:rPr lang="ru-RU" sz="2800" b="1" dirty="0"/>
              <a:t>Наставник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0768" y="1443074"/>
            <a:ext cx="30138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Диагностическая карта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0" y="1844824"/>
            <a:ext cx="4280900" cy="26203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 flipH="1">
            <a:off x="4795731" y="2128050"/>
            <a:ext cx="3008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Интегрированная карта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319972" y="2744689"/>
            <a:ext cx="4712670" cy="31378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4124" y="5174644"/>
            <a:ext cx="19859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2000" b="1" cap="none" spc="0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Результаты ВШК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r="-1" b="15458"/>
          <a:stretch/>
        </p:blipFill>
        <p:spPr bwMode="auto">
          <a:xfrm>
            <a:off x="2123728" y="4423089"/>
            <a:ext cx="2176341" cy="2170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1560" y="477499"/>
            <a:ext cx="129614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7</a:t>
            </a:r>
            <a:endParaRPr lang="ru-RU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4DDC892-B9CF-4D41-9AAD-C234693DC991}"/>
              </a:ext>
            </a:extLst>
          </p:cNvPr>
          <p:cNvSpPr/>
          <p:nvPr/>
        </p:nvSpPr>
        <p:spPr>
          <a:xfrm>
            <a:off x="1605404" y="841079"/>
            <a:ext cx="5429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документооборота</a:t>
            </a:r>
          </a:p>
        </p:txBody>
      </p:sp>
    </p:spTree>
    <p:extLst>
      <p:ext uri="{BB962C8B-B14F-4D97-AF65-F5344CB8AC3E}">
        <p14:creationId xmlns:p14="http://schemas.microsoft.com/office/powerpoint/2010/main" val="3744783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72200" y="311972"/>
            <a:ext cx="2520280" cy="6618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Молодой педагог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7898" y="2145408"/>
            <a:ext cx="32614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Интегрированная карта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298895" y="2743021"/>
            <a:ext cx="4407778" cy="30622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08990" y="4274142"/>
            <a:ext cx="43350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cap="none" spc="0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для обратной связи</a:t>
            </a:r>
            <a:endParaRPr lang="ru-RU" sz="2000" b="1" cap="none" spc="0" dirty="0">
              <a:ln w="11430">
                <a:noFill/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4782563" y="2407904"/>
            <a:ext cx="4338646" cy="18915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95548" y="2054269"/>
            <a:ext cx="37444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cap="none" spc="0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 Тетрадь наставника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4"/>
          <a:stretch>
            <a:fillRect/>
          </a:stretch>
        </p:blipFill>
        <p:spPr>
          <a:xfrm>
            <a:off x="4787297" y="4653136"/>
            <a:ext cx="4335010" cy="21355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3E32202-C86F-424B-A052-5A5310FE4A94}"/>
              </a:ext>
            </a:extLst>
          </p:cNvPr>
          <p:cNvSpPr/>
          <p:nvPr/>
        </p:nvSpPr>
        <p:spPr>
          <a:xfrm>
            <a:off x="611560" y="477499"/>
            <a:ext cx="129614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7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8876E6C-4B23-45B3-B27E-B0DB3D5BB116}"/>
              </a:ext>
            </a:extLst>
          </p:cNvPr>
          <p:cNvSpPr/>
          <p:nvPr/>
        </p:nvSpPr>
        <p:spPr>
          <a:xfrm>
            <a:off x="1438620" y="967080"/>
            <a:ext cx="5429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документооборота</a:t>
            </a:r>
          </a:p>
        </p:txBody>
      </p:sp>
    </p:spTree>
    <p:extLst>
      <p:ext uri="{BB962C8B-B14F-4D97-AF65-F5344CB8AC3E}">
        <p14:creationId xmlns:p14="http://schemas.microsoft.com/office/powerpoint/2010/main" val="71691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Video_1639338042.730858">
            <a:hlinkClick r:id="" action="ppaction://media"/>
            <a:extLst>
              <a:ext uri="{FF2B5EF4-FFF2-40B4-BE49-F238E27FC236}">
                <a16:creationId xmlns:a16="http://schemas.microsoft.com/office/drawing/2014/main" xmlns="" id="{2E506D6C-17CD-4E0A-A58A-F1CCA0DF7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92697"/>
            <a:ext cx="8136904" cy="604867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051720" y="116632"/>
            <a:ext cx="58326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10186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764704"/>
            <a:ext cx="7920880" cy="7338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наставничества  в рамках методической недели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педагога-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двигая педагога»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7129" y="2060848"/>
            <a:ext cx="8455884" cy="460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Программа:	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9.00 – 10.30 Работа в паре.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«Обучаемся друг у друга, заряжаемся друг от друга: «Мои профессиональные и личностные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лайфхаки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10.30 – 11.00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«Волна позитива»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(флешмоб)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11.00 – 11.30 Кофе-пауза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11.30 – 13.00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мы разные, но все мы вместе»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(профессиональная мастерская), презентация полученного опыта ( ВКС из кабинета, в котором работала каждая пара).  </a:t>
            </a:r>
          </a:p>
        </p:txBody>
      </p:sp>
    </p:spTree>
    <p:extLst>
      <p:ext uri="{BB962C8B-B14F-4D97-AF65-F5344CB8AC3E}">
        <p14:creationId xmlns:p14="http://schemas.microsoft.com/office/powerpoint/2010/main" val="428220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668011" cy="3501008"/>
          </a:xfrm>
          <a:prstGeom prst="rect">
            <a:avLst/>
          </a:prstGeom>
        </p:spPr>
      </p:pic>
      <p:pic>
        <p:nvPicPr>
          <p:cNvPr id="5" name="video-13-12-21-01-32-4">
            <a:hlinkClick r:id="" action="ppaction://media"/>
            <a:extLst>
              <a:ext uri="{FF2B5EF4-FFF2-40B4-BE49-F238E27FC236}">
                <a16:creationId xmlns:a16="http://schemas.microsoft.com/office/drawing/2014/main" xmlns="" id="{7F277A2B-6D2D-4342-8994-528C6154E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6250"/>
          <a:stretch/>
        </p:blipFill>
        <p:spPr>
          <a:xfrm>
            <a:off x="5508104" y="2276872"/>
            <a:ext cx="3243487" cy="4252593"/>
          </a:xfrm>
          <a:prstGeom prst="rect">
            <a:avLst/>
          </a:prstGeom>
        </p:spPr>
      </p:pic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xmlns="" id="{1197B878-9634-4C60-895E-843C04001CC3}"/>
              </a:ext>
            </a:extLst>
          </p:cNvPr>
          <p:cNvSpPr/>
          <p:nvPr/>
        </p:nvSpPr>
        <p:spPr>
          <a:xfrm>
            <a:off x="6372200" y="311972"/>
            <a:ext cx="2520280" cy="6618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 сессия 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64D9250-23C5-4E46-B26E-6B44139FA9A9}"/>
              </a:ext>
            </a:extLst>
          </p:cNvPr>
          <p:cNvSpPr/>
          <p:nvPr/>
        </p:nvSpPr>
        <p:spPr>
          <a:xfrm>
            <a:off x="467544" y="571324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паре «Обучаемся друг у друга,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заряжаемся друг от друга: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«Мои профессиональные и личностные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лайфхаки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5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13-12-21-01-32-2">
            <a:hlinkClick r:id="" action="ppaction://media"/>
            <a:extLst>
              <a:ext uri="{FF2B5EF4-FFF2-40B4-BE49-F238E27FC236}">
                <a16:creationId xmlns:a16="http://schemas.microsoft.com/office/drawing/2014/main" xmlns="" id="{C809F185-09E1-4BED-9B6F-6F6C2D522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132856"/>
            <a:ext cx="8784976" cy="439248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4716CA1-DB9F-4E70-99BD-B72B3F341003}"/>
              </a:ext>
            </a:extLst>
          </p:cNvPr>
          <p:cNvSpPr/>
          <p:nvPr/>
        </p:nvSpPr>
        <p:spPr>
          <a:xfrm>
            <a:off x="1430518" y="908720"/>
            <a:ext cx="4981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«Волна позитива» (флешмоб)</a:t>
            </a: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xmlns="" id="{6106F1AB-28BC-45E2-A638-2F802F0BD237}"/>
              </a:ext>
            </a:extLst>
          </p:cNvPr>
          <p:cNvSpPr/>
          <p:nvPr/>
        </p:nvSpPr>
        <p:spPr>
          <a:xfrm>
            <a:off x="6372200" y="311972"/>
            <a:ext cx="2520280" cy="6618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 сессия 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13-12-21-01-32">
            <a:hlinkClick r:id="" action="ppaction://media"/>
            <a:extLst>
              <a:ext uri="{FF2B5EF4-FFF2-40B4-BE49-F238E27FC236}">
                <a16:creationId xmlns:a16="http://schemas.microsoft.com/office/drawing/2014/main" xmlns="" id="{B9F9D9A2-D187-4C65-B603-F22FDC4B6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2118"/>
          <a:stretch/>
        </p:blipFill>
        <p:spPr>
          <a:xfrm>
            <a:off x="323528" y="2249488"/>
            <a:ext cx="8712968" cy="4608512"/>
          </a:xfrm>
          <a:prstGeom prst="rect">
            <a:avLst/>
          </a:prstGeom>
        </p:spPr>
      </p:pic>
      <p:sp>
        <p:nvSpPr>
          <p:cNvPr id="5" name="Скругленный прямоугольник 1">
            <a:extLst>
              <a:ext uri="{FF2B5EF4-FFF2-40B4-BE49-F238E27FC236}">
                <a16:creationId xmlns:a16="http://schemas.microsoft.com/office/drawing/2014/main" xmlns="" id="{AADB662B-1B52-46AF-91DE-1D889CDA9172}"/>
              </a:ext>
            </a:extLst>
          </p:cNvPr>
          <p:cNvSpPr/>
          <p:nvPr/>
        </p:nvSpPr>
        <p:spPr>
          <a:xfrm>
            <a:off x="6372200" y="311972"/>
            <a:ext cx="2520280" cy="66184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 сессия 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8F699BB-E760-4358-9FE0-B64EE35CCD42}"/>
              </a:ext>
            </a:extLst>
          </p:cNvPr>
          <p:cNvSpPr/>
          <p:nvPr/>
        </p:nvSpPr>
        <p:spPr>
          <a:xfrm>
            <a:off x="539552" y="678494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мы разные, но все мы вместе»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(профессиональная мастерская)</a:t>
            </a:r>
          </a:p>
        </p:txBody>
      </p:sp>
    </p:spTree>
    <p:extLst>
      <p:ext uri="{BB962C8B-B14F-4D97-AF65-F5344CB8AC3E}">
        <p14:creationId xmlns:p14="http://schemas.microsoft.com/office/powerpoint/2010/main" val="20752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-10875"/>
          <a:stretch/>
        </p:blipFill>
        <p:spPr>
          <a:xfrm rot="10800000" flipV="1">
            <a:off x="6766363" y="2996952"/>
            <a:ext cx="2377637" cy="324036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755576" y="653236"/>
            <a:ext cx="6120679" cy="12241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Наставник 94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#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Успех вместе!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«Обучаемся друг у друга, заряжаемся друг от друга».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2276872"/>
            <a:ext cx="6696744" cy="4248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Тренинг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«Креативное решение проблем»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Динамическая пауза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«Здоровье в порядке, спасибо зарядке»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Мастер-класс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«В канун Нового года</a:t>
            </a:r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.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«Секреты Шараповой» 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Times New Roman"/>
                <a:ea typeface="Times New Roman"/>
              </a:rPr>
              <a:t>Участие в церемонии закрытия конкурса.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xmlns="" id="{4A1C8329-A833-49DA-B4B4-34A232FBFFB6}"/>
              </a:ext>
            </a:extLst>
          </p:cNvPr>
          <p:cNvSpPr/>
          <p:nvPr/>
        </p:nvSpPr>
        <p:spPr>
          <a:xfrm>
            <a:off x="6948264" y="404664"/>
            <a:ext cx="1944216" cy="5691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2021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8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93096"/>
            <a:ext cx="2675182" cy="2480688"/>
          </a:xfr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539552" y="490108"/>
            <a:ext cx="6336704" cy="1786764"/>
          </a:xfrm>
          <a:prstGeom prst="wedgeRoundRectCallout">
            <a:avLst>
              <a:gd name="adj1" fmla="val 50497"/>
              <a:gd name="adj2" fmla="val 7019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500" b="1" dirty="0">
                <a:ln w="10541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наставничества 2018-2021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3376" y="2606706"/>
            <a:ext cx="3528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+ педагог наставник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779912" y="2606706"/>
            <a:ext cx="52565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прибывший педагог + педагог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0D81ECE2-79F9-4967-9956-665950E82D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128058"/>
              </p:ext>
            </p:extLst>
          </p:nvPr>
        </p:nvGraphicFramePr>
        <p:xfrm>
          <a:off x="467544" y="4018136"/>
          <a:ext cx="6096000" cy="283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148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img2.freepng.ru/20190126/thg/kisspng-paper-portable-network-graphics-clip-art-image-adh-5c4c8e90192c71.7791281115485211041031.jpg">
            <a:extLst>
              <a:ext uri="{FF2B5EF4-FFF2-40B4-BE49-F238E27FC236}">
                <a16:creationId xmlns:a16="http://schemas.microsoft.com/office/drawing/2014/main" xmlns="" id="{3E88180F-C4DF-47FE-8AC1-59111763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68" y="1557054"/>
            <a:ext cx="4689878" cy="396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1" b="-3325"/>
          <a:stretch/>
        </p:blipFill>
        <p:spPr>
          <a:xfrm>
            <a:off x="1547664" y="4391403"/>
            <a:ext cx="1867065" cy="19093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6508" y="4303126"/>
            <a:ext cx="2016224" cy="542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СОШ 94 город Тюмень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s://pbs.twimg.com/media/El3mzDhXUAEVYuP.jpg">
            <a:extLst>
              <a:ext uri="{FF2B5EF4-FFF2-40B4-BE49-F238E27FC236}">
                <a16:creationId xmlns:a16="http://schemas.microsoft.com/office/drawing/2014/main" xmlns="" id="{0C44371E-9FB6-4469-9CD2-5737A99EE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72796"/>
            <a:ext cx="2698009" cy="18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ng72.ru/sites/default/files/userfiles/images/image-12-2020/shkola_94.jpg">
            <a:extLst>
              <a:ext uri="{FF2B5EF4-FFF2-40B4-BE49-F238E27FC236}">
                <a16:creationId xmlns:a16="http://schemas.microsoft.com/office/drawing/2014/main" xmlns="" id="{C204D416-6D46-4381-ABE8-851C9621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82825"/>
            <a:ext cx="2698009" cy="180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2683B41-B8B5-41AB-A30A-4676A147D245}"/>
              </a:ext>
            </a:extLst>
          </p:cNvPr>
          <p:cNvSpPr/>
          <p:nvPr/>
        </p:nvSpPr>
        <p:spPr>
          <a:xfrm>
            <a:off x="5292079" y="2348880"/>
            <a:ext cx="28647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Пробуем     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Открываем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Анализируем  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Корректируем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Продолжаем…</a:t>
            </a:r>
          </a:p>
        </p:txBody>
      </p:sp>
    </p:spTree>
    <p:extLst>
      <p:ext uri="{BB962C8B-B14F-4D97-AF65-F5344CB8AC3E}">
        <p14:creationId xmlns:p14="http://schemas.microsoft.com/office/powerpoint/2010/main" val="2240910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CFDB253B-DCFE-4D58-88BC-1EF36CD1F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908720"/>
            <a:ext cx="6422005" cy="20955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  <p:pic>
        <p:nvPicPr>
          <p:cNvPr id="5124" name="Picture 4" descr="https://thumbs.gfycat.com/ElaborateThoroughBobcat-size_restricted.gif">
            <a:extLst>
              <a:ext uri="{FF2B5EF4-FFF2-40B4-BE49-F238E27FC236}">
                <a16:creationId xmlns:a16="http://schemas.microsoft.com/office/drawing/2014/main" xmlns="" id="{3AF5E108-0C93-4048-9687-3612EF66FD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34282"/>
            <a:ext cx="1783929" cy="17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DA085A1-6026-49AA-A790-44601DF226DD}"/>
              </a:ext>
            </a:extLst>
          </p:cNvPr>
          <p:cNvSpPr/>
          <p:nvPr/>
        </p:nvSpPr>
        <p:spPr>
          <a:xfrm>
            <a:off x="2267744" y="4734282"/>
            <a:ext cx="637015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School94-tmn@yandex.ru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6250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22,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г.Тюмень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пр.Солнечный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 24</a:t>
            </a:r>
          </a:p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Пр. Тихий, д 1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https://school94-tmn.ru/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+7 (3452) 687-682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78289"/>
            <a:ext cx="3810000" cy="47625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26458" t="2777" r="25417" b="14166"/>
          <a:stretch/>
        </p:blipFill>
        <p:spPr bwMode="auto">
          <a:xfrm>
            <a:off x="5724128" y="2492895"/>
            <a:ext cx="3312368" cy="4333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88996" y="281833"/>
            <a:ext cx="7488832" cy="1786764"/>
          </a:xfrm>
          <a:prstGeom prst="wedgeRoundRectCallout">
            <a:avLst>
              <a:gd name="adj1" fmla="val 50497"/>
              <a:gd name="adj2" fmla="val 7019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замотивировать педагогов на эффективное результативное  профессиональное взаимодействие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1595889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71600" y="476672"/>
            <a:ext cx="7488832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неэффективной работы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49868435"/>
              </p:ext>
            </p:extLst>
          </p:nvPr>
        </p:nvGraphicFramePr>
        <p:xfrm>
          <a:off x="107504" y="2204864"/>
          <a:ext cx="871296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2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83" y="3005011"/>
            <a:ext cx="3600399" cy="294196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06" y="3068960"/>
            <a:ext cx="289072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b="15137"/>
          <a:stretch/>
        </p:blipFill>
        <p:spPr>
          <a:xfrm>
            <a:off x="1971082" y="186961"/>
            <a:ext cx="3079775" cy="19128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6883" y="612259"/>
            <a:ext cx="338437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1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5148063" y="980728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Профессиональное взаимодействие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7584" y="2276872"/>
            <a:ext cx="763284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работа в группах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7740352" cy="9807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посещения уроков </a:t>
            </a: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(сентябрь, октябрь )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251889"/>
              </p:ext>
            </p:extLst>
          </p:nvPr>
        </p:nvGraphicFramePr>
        <p:xfrm>
          <a:off x="2" y="1124745"/>
          <a:ext cx="9143999" cy="55446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6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5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959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79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Урока Смена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Корпус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урока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лайфхаки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20.09.2021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урок 1 смена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корпус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Свойства функций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Разнообразные способы организации учебной деятельности: работа в парах, группах, индивидуальная работа</a:t>
                      </a:r>
                      <a:endParaRPr lang="ru-RU" sz="105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 Светлана Алексеевна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22.09.2021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урок 1 смена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корпус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5к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Разнообразие живой природы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эффективного взаимодействия ученик – учебный материал</a:t>
                      </a:r>
                      <a:endParaRPr lang="ru-RU" sz="105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 Юлия Юрьевна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24.09.2021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урок 1 смена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корпус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Политические режимы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урока на принципах индивидуального и   дифференцированного подхода</a:t>
                      </a:r>
                      <a:endParaRPr lang="ru-RU" sz="105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Оксана Алексеевна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6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29.09.2021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урок 1 смена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корпус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Повторение. Стили речи. Научный стиль.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смешанного обучения группа «Ротация», модель «Смена рабочих зон»</a:t>
                      </a:r>
                      <a:endParaRPr lang="ru-RU" sz="105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Щ. Лариса Альбертовна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10" marR="5811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31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883" y="612259"/>
            <a:ext cx="3384376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2</a:t>
            </a:r>
            <a:endParaRPr lang="ru-RU" sz="2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3019512" y="665799"/>
            <a:ext cx="37127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Самостоятельный выбор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323528" y="2130993"/>
            <a:ext cx="8496944" cy="46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8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6883" y="612259"/>
            <a:ext cx="129483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3</a:t>
            </a:r>
            <a:endParaRPr lang="ru-RU" sz="2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835696" y="612259"/>
            <a:ext cx="6768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Мониторинг методических </a:t>
            </a:r>
          </a:p>
          <a:p>
            <a:pPr algn="ctr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дефицитов и профицитов</a:t>
            </a:r>
            <a:endParaRPr lang="ru-RU" sz="2800" b="1" dirty="0">
              <a:solidFill>
                <a:prstClr val="white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684170"/>
              </p:ext>
            </p:extLst>
          </p:nvPr>
        </p:nvGraphicFramePr>
        <p:xfrm>
          <a:off x="214878" y="2204863"/>
          <a:ext cx="8749610" cy="46531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77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34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82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7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испытываю трудностей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Нужна помощь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Могу поделиться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инструментов мониторинга трудностей учащихся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подборе содержания урока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77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активизировать мыслительную деятельность каждого учащегося на уроке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учить обучающихся вести учебный диалог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77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умении эффективно сочетать репродуктивную и проблемную формы обучения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77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задавать задачи и четкие критерии самоконтроля и самооценки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77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добиваться осмысления учебного материала всеми учащимися, используя для этого специальные приемы.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осуществлять индивидуальный подход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осуществлять дифференцированный подход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использовать цифровых ресурсов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использовать образовательных платформ на уроке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конструировать интегрированный урок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конструировать урок вне школьных стен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877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организации умения конструировать урок с использованием технологии смешанного обучения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использовании технологии развития критического мышления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формировании умений работать с информацией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3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формировании навыков смыслового чтения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992" marR="26992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pic>
        <p:nvPicPr>
          <p:cNvPr id="2050" name="Picture 2" descr="https://web-3.ru/data/articles/40552/3.jpg">
            <a:extLst>
              <a:ext uri="{FF2B5EF4-FFF2-40B4-BE49-F238E27FC236}">
                <a16:creationId xmlns:a16="http://schemas.microsoft.com/office/drawing/2014/main" xmlns="" id="{6B64D13A-1167-4829-BBC5-6BFAF66A0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960440"/>
            <a:ext cx="332656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eb-3.ru/data/articles/40552/3.jpg">
            <a:extLst>
              <a:ext uri="{FF2B5EF4-FFF2-40B4-BE49-F238E27FC236}">
                <a16:creationId xmlns:a16="http://schemas.microsoft.com/office/drawing/2014/main" xmlns="" id="{3E80CB2F-5E05-4DA2-B963-E3519587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73016"/>
            <a:ext cx="332656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eb-3.ru/data/articles/40552/3.jpg">
            <a:extLst>
              <a:ext uri="{FF2B5EF4-FFF2-40B4-BE49-F238E27FC236}">
                <a16:creationId xmlns:a16="http://schemas.microsoft.com/office/drawing/2014/main" xmlns="" id="{6800BD40-22E1-4199-A8C6-25BD43E8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913085"/>
            <a:ext cx="332656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09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162414" cy="709865"/>
          </a:xfrm>
        </p:spPr>
        <p:txBody>
          <a:bodyPr/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4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Интегрированная карта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772816"/>
            <a:ext cx="8496944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126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1454</TotalTime>
  <Words>1926</Words>
  <Application>Microsoft Office PowerPoint</Application>
  <PresentationFormat>Экран (4:3)</PresentationFormat>
  <Paragraphs>313</Paragraphs>
  <Slides>21</Slides>
  <Notes>14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Ион (конференц-зал)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4                    Интегрированная карта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AKTZAL</dc:creator>
  <cp:lastModifiedBy>Людмила Ф. Горланова</cp:lastModifiedBy>
  <cp:revision>98</cp:revision>
  <dcterms:created xsi:type="dcterms:W3CDTF">2021-12-12T09:05:47Z</dcterms:created>
  <dcterms:modified xsi:type="dcterms:W3CDTF">2022-06-07T07:12:42Z</dcterms:modified>
</cp:coreProperties>
</file>